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7" r:id="rId2"/>
    <p:sldId id="281" r:id="rId3"/>
    <p:sldId id="278" r:id="rId4"/>
    <p:sldId id="280" r:id="rId5"/>
    <p:sldId id="268" r:id="rId6"/>
    <p:sldId id="283" r:id="rId7"/>
    <p:sldId id="282" r:id="rId8"/>
    <p:sldId id="284" r:id="rId9"/>
    <p:sldId id="286" r:id="rId10"/>
    <p:sldId id="287" r:id="rId11"/>
    <p:sldId id="288" r:id="rId12"/>
    <p:sldId id="289" r:id="rId13"/>
    <p:sldId id="292" r:id="rId14"/>
    <p:sldId id="269" r:id="rId15"/>
    <p:sldId id="290" r:id="rId16"/>
    <p:sldId id="270" r:id="rId17"/>
    <p:sldId id="271" r:id="rId18"/>
    <p:sldId id="277" r:id="rId19"/>
    <p:sldId id="29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71"/>
    <p:restoredTop sz="67823"/>
  </p:normalViewPr>
  <p:slideViewPr>
    <p:cSldViewPr snapToGrid="0">
      <p:cViewPr varScale="1">
        <p:scale>
          <a:sx n="84" d="100"/>
          <a:sy n="84" d="100"/>
        </p:scale>
        <p:origin x="1600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AB4C5-CC5C-624E-8E0D-953B073D1910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350A2-F5D0-2347-8231-D6FC9682C9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44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35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57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04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14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66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3397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26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00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74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64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633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683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7213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867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14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8323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68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07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6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35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897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083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350A2-F5D0-2347-8231-D6FC9682C99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1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AE295-5C33-FB4B-773B-F7976EE47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B9024-677A-BD36-32D0-894C8A47D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49CAEA-706F-060E-E631-C4396141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A8080-465A-9BBA-0323-BFE2288D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1ED69-5712-B9AA-2668-FDD10A86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044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C000B-7B38-E89F-3E34-249A92A1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A77208-21E3-4C91-C1AA-BBEEF6142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DB5F4-9C84-5FC9-351A-8EF58F3E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858F6-F0CE-818D-F4BA-3E21A58B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8385E-E65D-1253-518F-B3CA9A4F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5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7DF728-AF63-0659-09D9-B257784C7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49CFF2-78F8-27B7-1DB8-276C93688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EC534-536A-BBCA-B6A9-5ACF76EF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86973A-EAA6-1EE5-974D-8338CBA3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2D5E0-57FD-1040-8B18-8467411C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43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8/10/24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6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EB84E-3837-6318-EFF9-B1F75326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2023A-0F2B-A255-DD8B-4EEE36527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418F24-C185-74B6-86FD-4FEF1441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DDCCF-EF78-442A-A83E-A98F9DA4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D08EB-D117-6CC9-BC7C-22E702F1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12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A1690-A404-B897-5299-3FC9242A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D4DC4-93A6-A1C6-772B-FE17142F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E45F1-E52C-FE8D-4FE3-954EB581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27EFF-87CA-DF4A-82AD-777160A0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16AA3-2056-81A5-4298-979969E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33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5664F-975A-7DD3-B372-27C10FF6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D4D04-46AF-BE3F-B28A-9F94DEDCA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72B25E-50A6-21B1-CAD0-815EA190B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4FB93C-D245-554E-31F9-1CA9080C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0143F-9427-5078-E91C-40BA030E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A5251-35F7-0C8D-5E37-61FA76FF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22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78A6-F0B6-0699-61D7-3B9D6F45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F99BC7-CDFF-5504-C005-90959581A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0A238-51EA-22D0-0E32-2439C6132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226D8A-13D7-58C3-8993-9BD336E2B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7030C0-D1FF-8E7E-8F15-1CADCB91E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29B496-5208-ABEF-19C0-D836AF8C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9ECFF9-DE1B-3AB5-51A5-5D9DA66B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91C036-85F9-FE42-7440-2AC54D3F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84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4D98C-F963-1FDC-5553-68004517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BDEC05-A375-58C7-56E6-E63E410A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A5E1B6-6169-5BEC-F806-056CE2E6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B54FD-9160-D718-5A77-048CAE9C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97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1EBB90-DBC5-73A0-A8FB-73E62514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4CDEE5-B861-D0D8-81F8-063D017C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CBC92-FD61-CDE5-4A87-32D4A529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70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7C220-4655-AA96-6FBA-84D1DAC8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8C2919-428A-F2DC-CD86-88B2A7FB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243D0-2F59-C29C-0140-26B32BFEA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5ED51-F0A5-E141-7940-E5FAF5B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94C219-ED70-5376-9EE7-EDF59C81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F0F5B4-B050-D083-D04B-E12220A8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99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8D96-7022-0B28-2B8F-5DBF1519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770478-AE3D-D332-4975-A028C0447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CDD76F-1C2C-F1DD-A619-6ACEA8B77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6EF0D8-F7FB-0A33-AEDB-955241F8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11A70-2C5E-22A3-0B3B-A5ABC4C8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DD6BE2-99AA-0DDC-6BCF-72846112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4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F36AA2-943D-F1A8-277B-BE1EA834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63977-AF65-B7A5-18FC-23AE16E9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2E520-8D9D-B3BE-A236-064A27352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8889C-3BC9-794E-B96E-BE9D737280B6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07C16-44D1-4C20-9E7B-41EE62D65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0E38-25C4-272A-B8C1-E61F31781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9F4B4-FEB9-584E-B3A9-A23F35DBF5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57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B59C3A-F1BA-E4DF-0572-56AADFBEDEFC}"/>
              </a:ext>
            </a:extLst>
          </p:cNvPr>
          <p:cNvSpPr txBox="1"/>
          <p:nvPr/>
        </p:nvSpPr>
        <p:spPr>
          <a:xfrm>
            <a:off x="1640037" y="2417369"/>
            <a:ext cx="8911927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latin typeface="Calibri" panose="020F0502020204030204" pitchFamily="34" charset="0"/>
                <a:cs typeface="Calibri" panose="020F0502020204030204" pitchFamily="34" charset="0"/>
              </a:rPr>
              <a:t>The Evolution of Multimodal Learning </a:t>
            </a:r>
          </a:p>
          <a:p>
            <a:pPr algn="ctr"/>
            <a:r>
              <a:rPr lang="en-US" altLang="zh-CN" sz="3733" dirty="0">
                <a:latin typeface="Calibri" panose="020F0502020204030204" pitchFamily="34" charset="0"/>
                <a:cs typeface="Calibri" panose="020F0502020204030204" pitchFamily="34" charset="0"/>
              </a:rPr>
              <a:t>From ALBEF to BLIP-2</a:t>
            </a:r>
            <a:endParaRPr kumimoji="1" lang="zh-CN" alt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29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180757" y="327376"/>
            <a:ext cx="544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MLM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(Masked Language Modeling)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74639-C7AC-D834-4B4E-EABE44AA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24" y="4887320"/>
            <a:ext cx="5041900" cy="495300"/>
          </a:xfrm>
          <a:prstGeom prst="rect">
            <a:avLst/>
          </a:prstGeom>
        </p:spPr>
      </p:pic>
      <p:pic>
        <p:nvPicPr>
          <p:cNvPr id="8194" name="Picture 2" descr="MLM working">
            <a:extLst>
              <a:ext uri="{FF2B5EF4-FFF2-40B4-BE49-F238E27FC236}">
                <a16:creationId xmlns:a16="http://schemas.microsoft.com/office/drawing/2014/main" id="{25D7ECD0-11D4-6047-625C-FC836302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10" y="1174880"/>
            <a:ext cx="6191060" cy="32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7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180757" y="327376"/>
            <a:ext cx="544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ITM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(Image-Text Matching)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1C920C-2868-B34E-0EDA-BC649BBF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7" y="1248528"/>
            <a:ext cx="6290124" cy="30368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2169D2-BD34-7E88-27AD-46CA0FEF403C}"/>
              </a:ext>
            </a:extLst>
          </p:cNvPr>
          <p:cNvSpPr txBox="1"/>
          <p:nvPr/>
        </p:nvSpPr>
        <p:spPr>
          <a:xfrm>
            <a:off x="6856787" y="376492"/>
            <a:ext cx="544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106665-C949-14C0-0FFF-0487146B1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5008539"/>
            <a:ext cx="5511800" cy="55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C7F951-1833-6A11-89CA-2A09989713C2}"/>
              </a:ext>
            </a:extLst>
          </p:cNvPr>
          <p:cNvSpPr txBox="1"/>
          <p:nvPr/>
        </p:nvSpPr>
        <p:spPr>
          <a:xfrm>
            <a:off x="7028597" y="1392072"/>
            <a:ext cx="455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share similar semantics but differ in details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964435-A63F-E96F-EBF0-7DE71A35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213" y="2315319"/>
            <a:ext cx="5721119" cy="16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7468662" y="327376"/>
            <a:ext cx="544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ITM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(Image-Text Matching)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23936-9B96-8C11-2EF7-462E245E2CFA}"/>
              </a:ext>
            </a:extLst>
          </p:cNvPr>
          <p:cNvSpPr txBox="1"/>
          <p:nvPr/>
        </p:nvSpPr>
        <p:spPr>
          <a:xfrm>
            <a:off x="180757" y="327376"/>
            <a:ext cx="507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ITC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(Image-Text Contrastive)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10D4D3-1102-AF30-76E6-0665EBA934E3}"/>
              </a:ext>
            </a:extLst>
          </p:cNvPr>
          <p:cNvSpPr txBox="1"/>
          <p:nvPr/>
        </p:nvSpPr>
        <p:spPr>
          <a:xfrm>
            <a:off x="5704764" y="354501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A2F015-EB92-F172-ADDA-8AA5B9AA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283"/>
            <a:ext cx="5252568" cy="4758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B8EF0B-DC9B-D843-3DCA-072D0F828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304" y="1065283"/>
            <a:ext cx="3071694" cy="3494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05551F-C538-234D-F8A7-09E59521C069}"/>
              </a:ext>
            </a:extLst>
          </p:cNvPr>
          <p:cNvSpPr txBox="1"/>
          <p:nvPr/>
        </p:nvSpPr>
        <p:spPr>
          <a:xfrm>
            <a:off x="1119116" y="1787857"/>
            <a:ext cx="1049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Similarities: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Both ITM and ITC losses aim to distinguish between matched (positive) and unmatched (negative) image-text pairs.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13F1E5-8E01-F198-E05E-AB258CA31A66}"/>
              </a:ext>
            </a:extLst>
          </p:cNvPr>
          <p:cNvSpPr txBox="1"/>
          <p:nvPr/>
        </p:nvSpPr>
        <p:spPr>
          <a:xfrm>
            <a:off x="627797" y="3057099"/>
            <a:ext cx="4285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loss focuses on aligning the embeddings of image and text pairs in a shared embedding space. It uses a contrastive learning approach to bring the embeddings of positive pairs closer together and push the embeddings of negative pairs apart.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CDE4FF-8BF0-F397-7CDA-91AA4472CDDF}"/>
              </a:ext>
            </a:extLst>
          </p:cNvPr>
          <p:cNvSpPr txBox="1"/>
          <p:nvPr/>
        </p:nvSpPr>
        <p:spPr>
          <a:xfrm>
            <a:off x="7595452" y="3045726"/>
            <a:ext cx="42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loss uses a classification approach. It takes the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joint representation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the image-text and predicts whether the pair is a match or not. 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8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ALBEF-Method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67EB00-6CE5-1349-DE20-016AD647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552744"/>
            <a:ext cx="7772400" cy="37525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745563-39E8-6A63-1676-3B2CCBFA0DEA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E1F75-70EE-1CC8-3ACB-52405E6DE7E1}"/>
              </a:ext>
            </a:extLst>
          </p:cNvPr>
          <p:cNvSpPr txBox="1"/>
          <p:nvPr/>
        </p:nvSpPr>
        <p:spPr>
          <a:xfrm>
            <a:off x="8514080" y="2011680"/>
            <a:ext cx="302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 layers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-B/16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Text Encoder: 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first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Multimodal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last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479DE5-5F3D-DA1D-3954-E9194E55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920" y="5044905"/>
            <a:ext cx="3390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7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165138" y="196816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Momentum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Distillation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45563-39E8-6A63-1676-3B2CCBFA0DEA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F72F8D-4119-9493-7CFF-F59639C3A8F8}"/>
              </a:ext>
            </a:extLst>
          </p:cNvPr>
          <p:cNvSpPr txBox="1"/>
          <p:nvPr/>
        </p:nvSpPr>
        <p:spPr>
          <a:xfrm>
            <a:off x="3376456" y="273269"/>
            <a:ext cx="765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 a technique used to improve the training of models by addressing the issue of noisy data in image-text pairs.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E754A5-234F-6A22-C0B5-E627A4559002}"/>
              </a:ext>
            </a:extLst>
          </p:cNvPr>
          <p:cNvSpPr txBox="1"/>
          <p:nvPr/>
        </p:nvSpPr>
        <p:spPr>
          <a:xfrm>
            <a:off x="6806440" y="2001248"/>
            <a:ext cx="51671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Problem with Noisy Data:</a:t>
            </a:r>
          </a:p>
          <a:p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Weakly-Correlated Pairs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The text might contain unrelated words, or the image might have elements not described in the text.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(ITC)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sometimes negative text samples may still relate to the image content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Masked Language Modeling (MLM) Issues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different words might describe the image equally well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BABC58-28DF-5282-A98C-DEEF3A0E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956"/>
            <a:ext cx="4826000" cy="219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AE3447-7189-46E9-A72D-704B641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3791"/>
            <a:ext cx="6642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165138" y="196816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Momentum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Distillation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45563-39E8-6A63-1676-3B2CCBFA0DEA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480EFA-DA48-9785-5919-F10E6D14B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65" b="-19065"/>
          <a:stretch/>
        </p:blipFill>
        <p:spPr>
          <a:xfrm>
            <a:off x="3509521" y="196816"/>
            <a:ext cx="4376837" cy="28445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E754A5-234F-6A22-C0B5-E627A4559002}"/>
              </a:ext>
            </a:extLst>
          </p:cNvPr>
          <p:cNvSpPr txBox="1"/>
          <p:nvPr/>
        </p:nvSpPr>
        <p:spPr>
          <a:xfrm>
            <a:off x="262491" y="3002324"/>
            <a:ext cx="43768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Noisy Data:</a:t>
            </a:r>
          </a:p>
          <a:p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Momentum Model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exponential-moving-average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of the model being trained</a:t>
            </a:r>
          </a:p>
          <a:p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Pseudo-Targets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use the predictions from the momentum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7ED46-6BBE-B7F7-E40A-EF8EE63E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29" y="1326998"/>
            <a:ext cx="2933700" cy="584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5E46DC-3F5D-049F-20D7-7D344EB056F3}"/>
              </a:ext>
            </a:extLst>
          </p:cNvPr>
          <p:cNvSpPr txBox="1"/>
          <p:nvPr/>
        </p:nvSpPr>
        <p:spPr>
          <a:xfrm>
            <a:off x="8447964" y="658481"/>
            <a:ext cx="459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exponential-moving-average )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26C96C-54AB-B43B-15E0-0A191B0FC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794" y="3292457"/>
            <a:ext cx="7552672" cy="410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201A78-1233-B2F2-4F4D-8CD5C2FC4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376" y="4519373"/>
            <a:ext cx="6883703" cy="3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BLIP-Motivation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263D43-3D89-5E49-46E6-0E31A44C1038}"/>
              </a:ext>
            </a:extLst>
          </p:cNvPr>
          <p:cNvSpPr txBox="1"/>
          <p:nvPr/>
        </p:nvSpPr>
        <p:spPr>
          <a:xfrm>
            <a:off x="1422400" y="2690336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perspective: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Encoder-based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❌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Encoder-decoder-based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❌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perspective: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web data contains noise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BLIP: Bootstrapping Language-Image Pre-training for Unified Vision-Language Understanding and 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8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F9463C-EA69-8B3B-71EC-2E8DDBF7AF9E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BLIP: Bootstrapping Language-Image Pre-training for Unified Vision-Language Understanding and 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66D6A1-9568-6AD5-9376-04545D4D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2" y="1592380"/>
            <a:ext cx="10774556" cy="44259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A6C6B8-D0BF-7924-ACF6-34CB462B698A}"/>
              </a:ext>
            </a:extLst>
          </p:cNvPr>
          <p:cNvSpPr txBox="1"/>
          <p:nvPr/>
        </p:nvSpPr>
        <p:spPr>
          <a:xfrm>
            <a:off x="3307080" y="11167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Multimodal mixture of Encoder-Decoder (MED)</a:t>
            </a:r>
          </a:p>
        </p:txBody>
      </p:sp>
    </p:spTree>
    <p:extLst>
      <p:ext uri="{BB962C8B-B14F-4D97-AF65-F5344CB8AC3E}">
        <p14:creationId xmlns:p14="http://schemas.microsoft.com/office/powerpoint/2010/main" val="99322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F9463C-EA69-8B3B-71EC-2E8DDBF7AF9E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BLIP: Bootstrapping Language-Image Pre-training for Unified Vision-Language Understanding and 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66D6A1-9568-6AD5-9376-04545D4D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2420825"/>
            <a:ext cx="6281358" cy="25802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A6C6B8-D0BF-7924-ACF6-34CB462B698A}"/>
              </a:ext>
            </a:extLst>
          </p:cNvPr>
          <p:cNvSpPr txBox="1"/>
          <p:nvPr/>
        </p:nvSpPr>
        <p:spPr>
          <a:xfrm>
            <a:off x="3032760" y="184459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E8706F-C547-9712-C478-90CABDF3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878" y="2102725"/>
            <a:ext cx="7129842" cy="34422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747D04-2389-3EED-565C-41F35A99B9F3}"/>
              </a:ext>
            </a:extLst>
          </p:cNvPr>
          <p:cNvSpPr txBox="1"/>
          <p:nvPr/>
        </p:nvSpPr>
        <p:spPr>
          <a:xfrm>
            <a:off x="8803640" y="184459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ALBEF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5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29CE8F9-3CCC-04E1-3652-0C179434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11" y="1046825"/>
            <a:ext cx="3738880" cy="280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3F579B5A-CE99-CB76-2596-F1C43E2F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11" y="3965534"/>
            <a:ext cx="3738880" cy="272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8819D84-2F42-346D-6CC1-56B6ADD8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32" y="2096044"/>
            <a:ext cx="6118699" cy="35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FFB91F-821D-D19E-A381-7924DB528461}"/>
              </a:ext>
            </a:extLst>
          </p:cNvPr>
          <p:cNvSpPr txBox="1"/>
          <p:nvPr/>
        </p:nvSpPr>
        <p:spPr>
          <a:xfrm>
            <a:off x="0" y="1932271"/>
            <a:ext cx="125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Self-attention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3FB31F-E52A-3D3A-8627-8C33ADABAF85}"/>
              </a:ext>
            </a:extLst>
          </p:cNvPr>
          <p:cNvSpPr txBox="1"/>
          <p:nvPr/>
        </p:nvSpPr>
        <p:spPr>
          <a:xfrm>
            <a:off x="0" y="4689485"/>
            <a:ext cx="125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Cross-attention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B32A34-3C04-F283-E1AD-DAB7C6136731}"/>
              </a:ext>
            </a:extLst>
          </p:cNvPr>
          <p:cNvSpPr txBox="1"/>
          <p:nvPr/>
        </p:nvSpPr>
        <p:spPr>
          <a:xfrm>
            <a:off x="9567081" y="1507743"/>
            <a:ext cx="19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Causal-attention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1098AB-6741-5ECA-9828-2473151C6D46}"/>
              </a:ext>
            </a:extLst>
          </p:cNvPr>
          <p:cNvSpPr txBox="1"/>
          <p:nvPr/>
        </p:nvSpPr>
        <p:spPr>
          <a:xfrm>
            <a:off x="6407071" y="1507743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Self-attention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64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ALBEF-Motivation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6B7348-C0F5-263D-2C31-B785A0BE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0984"/>
            <a:ext cx="7772400" cy="2865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263D43-3D89-5E49-46E6-0E31A44C1038}"/>
              </a:ext>
            </a:extLst>
          </p:cNvPr>
          <p:cNvSpPr txBox="1"/>
          <p:nvPr/>
        </p:nvSpPr>
        <p:spPr>
          <a:xfrm>
            <a:off x="7772400" y="2459504"/>
            <a:ext cx="401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model performance is 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due to the detector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image features and the word token embeddings 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 their own spaces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Oscar: Object-Semantics Aligned Pre-training for Vision-Language Tasks [ECCV2020]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44621F-B21E-A0C8-8B54-8D536E52579D}"/>
              </a:ext>
            </a:extLst>
          </p:cNvPr>
          <p:cNvSpPr txBox="1"/>
          <p:nvPr/>
        </p:nvSpPr>
        <p:spPr>
          <a:xfrm>
            <a:off x="0" y="6102588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F9463C-EA69-8B3B-71EC-2E8DDBF7AF9E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BLIP: Bootstrapping Language-Image Pre-training for Unified Vision-Language Understanding and Generation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A6C6B8-D0BF-7924-ACF6-34CB462B698A}"/>
              </a:ext>
            </a:extLst>
          </p:cNvPr>
          <p:cNvSpPr txBox="1"/>
          <p:nvPr/>
        </p:nvSpPr>
        <p:spPr>
          <a:xfrm>
            <a:off x="3307080" y="1116707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Captioning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CapFilt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 designed to filter noisy captions in large-scale image-text datasets to improve the quality of training data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2BE843-5751-63A9-FF1E-21FFFA0A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5" y="1948934"/>
            <a:ext cx="11503070" cy="37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BLIP2-Motivation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263D43-3D89-5E49-46E6-0E31A44C1038}"/>
              </a:ext>
            </a:extLst>
          </p:cNvPr>
          <p:cNvSpPr txBox="1"/>
          <p:nvPr/>
        </p:nvSpPr>
        <p:spPr>
          <a:xfrm>
            <a:off x="1422400" y="2690336"/>
            <a:ext cx="973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cost of vision-and-language pre-training has become increasingly prohibitive due to end-to-end training of large-scale models.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BLIP-2: Bootstrapping Language-Image Pre-training with Frozen Image Encoders and Large Language Models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BLIP2-Method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BLIP-2: Bootstrapping Language-Image Pre-training with Frozen Image Encoders and Large Language Models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DF0853-2626-DA4A-F6AC-A597ECEB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07237"/>
            <a:ext cx="8006080" cy="38435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796D63-1190-9E38-EE51-66FD5126F1E3}"/>
              </a:ext>
            </a:extLst>
          </p:cNvPr>
          <p:cNvSpPr txBox="1"/>
          <p:nvPr/>
        </p:nvSpPr>
        <p:spPr>
          <a:xfrm>
            <a:off x="8706658" y="2413337"/>
            <a:ext cx="3322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Representation Learning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Querying visual information most related to text</a:t>
            </a:r>
          </a:p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Generation Learning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Feed the most useful visual feature for LLM as a bottleneck.</a:t>
            </a:r>
          </a:p>
        </p:txBody>
      </p:sp>
    </p:spTree>
    <p:extLst>
      <p:ext uri="{BB962C8B-B14F-4D97-AF65-F5344CB8AC3E}">
        <p14:creationId xmlns:p14="http://schemas.microsoft.com/office/powerpoint/2010/main" val="393455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BLIP2-Method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BLIP-2: Bootstrapping Language-Image Pre-training with Frozen Image Encoders and Large Language Models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7E4E6A-0E3A-903A-C53A-D4B70B1B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7"/>
          <a:stretch/>
        </p:blipFill>
        <p:spPr>
          <a:xfrm>
            <a:off x="2407756" y="2853060"/>
            <a:ext cx="6817524" cy="25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49F367-6E75-224B-C806-F5E5E5D6AF26}"/>
              </a:ext>
            </a:extLst>
          </p:cNvPr>
          <p:cNvSpPr txBox="1"/>
          <p:nvPr/>
        </p:nvSpPr>
        <p:spPr>
          <a:xfrm>
            <a:off x="4240990" y="1677655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71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BLIP2-Method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BLIP-2: Bootstrapping Language-Image Pre-training with Frozen Image Encoders and Large Language Models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49F367-6E75-224B-C806-F5E5E5D6AF26}"/>
              </a:ext>
            </a:extLst>
          </p:cNvPr>
          <p:cNvSpPr txBox="1"/>
          <p:nvPr/>
        </p:nvSpPr>
        <p:spPr>
          <a:xfrm>
            <a:off x="4240990" y="1677655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A78F8A-DD0F-C0B2-77A8-42FEDA6B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20" y="2666448"/>
            <a:ext cx="10533960" cy="30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084874-A23B-F1D4-2AA8-8A57F38F5C8C}"/>
              </a:ext>
            </a:extLst>
          </p:cNvPr>
          <p:cNvSpPr txBox="1"/>
          <p:nvPr/>
        </p:nvSpPr>
        <p:spPr>
          <a:xfrm>
            <a:off x="223520" y="169548"/>
            <a:ext cx="373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kumimoji="1"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223520" y="862315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COCO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C710-7131-7592-1BF6-5D78DD2C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5" y="3225246"/>
            <a:ext cx="3467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571D6F-61D2-9B8E-CA15-6BD65FBD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124" y="3225246"/>
            <a:ext cx="381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COCO dataset ? [2024 update]">
            <a:extLst>
              <a:ext uri="{FF2B5EF4-FFF2-40B4-BE49-F238E27FC236}">
                <a16:creationId xmlns:a16="http://schemas.microsoft.com/office/drawing/2014/main" id="{5064207E-51A1-31BD-6980-A0EAEDD0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0"/>
            <a:ext cx="5767614" cy="30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playing bounding boxes - Amazon Rekognition">
            <a:extLst>
              <a:ext uri="{FF2B5EF4-FFF2-40B4-BE49-F238E27FC236}">
                <a16:creationId xmlns:a16="http://schemas.microsoft.com/office/drawing/2014/main" id="{70EF522C-356E-813F-C063-DF0464DE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029" y="3156099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2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ALBEF-Motivation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6B7348-C0F5-263D-2C31-B785A0BE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0984"/>
            <a:ext cx="7772400" cy="2865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263D43-3D89-5E49-46E6-0E31A44C1038}"/>
              </a:ext>
            </a:extLst>
          </p:cNvPr>
          <p:cNvSpPr txBox="1"/>
          <p:nvPr/>
        </p:nvSpPr>
        <p:spPr>
          <a:xfrm>
            <a:off x="7772400" y="2459504"/>
            <a:ext cx="401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model performance is 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due to the detector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image features and the word token embeddings 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 their own spaces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42F4B-5B56-8FF7-5B02-5EE7EDF6F478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Oscar: Object-Semantics Aligned Pre-training for Vision-Language Tasks [ECCV2020]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44621F-B21E-A0C8-8B54-8D536E52579D}"/>
              </a:ext>
            </a:extLst>
          </p:cNvPr>
          <p:cNvSpPr txBox="1"/>
          <p:nvPr/>
        </p:nvSpPr>
        <p:spPr>
          <a:xfrm>
            <a:off x="0" y="6102588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2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ALBEF-Method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67EB00-6CE5-1349-DE20-016AD647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552744"/>
            <a:ext cx="7772400" cy="37525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745563-39E8-6A63-1676-3B2CCBFA0DEA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E1F75-70EE-1CC8-3ACB-52405E6DE7E1}"/>
              </a:ext>
            </a:extLst>
          </p:cNvPr>
          <p:cNvSpPr txBox="1"/>
          <p:nvPr/>
        </p:nvSpPr>
        <p:spPr>
          <a:xfrm>
            <a:off x="8514080" y="2011680"/>
            <a:ext cx="302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 layers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-B/16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Text Encoder: 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first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Multimodal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last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479DE5-5F3D-DA1D-3954-E9194E55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920" y="5044905"/>
            <a:ext cx="3390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5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084874-A23B-F1D4-2AA8-8A57F38F5C8C}"/>
              </a:ext>
            </a:extLst>
          </p:cNvPr>
          <p:cNvSpPr txBox="1"/>
          <p:nvPr/>
        </p:nvSpPr>
        <p:spPr>
          <a:xfrm>
            <a:off x="223520" y="169548"/>
            <a:ext cx="373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kumimoji="1"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223520" y="862315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CLS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406B2C-E778-90F1-3202-EF4A8D80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89" y="1493526"/>
            <a:ext cx="9148970" cy="5002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9611A1-3126-8589-1C02-F904EB606893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 IMAGE IS WORTH 16X16 WORDS: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TRANSFORMERS FOR IMAGE RECOGNITION AT SCALE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8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084874-A23B-F1D4-2AA8-8A57F38F5C8C}"/>
              </a:ext>
            </a:extLst>
          </p:cNvPr>
          <p:cNvSpPr txBox="1"/>
          <p:nvPr/>
        </p:nvSpPr>
        <p:spPr>
          <a:xfrm>
            <a:off x="223520" y="169548"/>
            <a:ext cx="373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kumimoji="1"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223520" y="862315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CLS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C17F8D50-BA06-B413-20F9-56205B24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26" y="862315"/>
            <a:ext cx="10404143" cy="39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CF13CC-E698-B60D-9BA2-FB145C5306A5}"/>
              </a:ext>
            </a:extLst>
          </p:cNvPr>
          <p:cNvSpPr txBox="1"/>
          <p:nvPr/>
        </p:nvSpPr>
        <p:spPr>
          <a:xfrm>
            <a:off x="1665026" y="5534020"/>
            <a:ext cx="9553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BERT is bidirectional, the [CLS] is encoded including all representative information of all tokens through the multi-layer encoding procedure. The representation of [CLS] is individual in different sentences.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6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2AF85D-0151-9CC5-5417-9CC31F7B1D28}"/>
              </a:ext>
            </a:extLst>
          </p:cNvPr>
          <p:cNvSpPr txBox="1"/>
          <p:nvPr/>
        </p:nvSpPr>
        <p:spPr>
          <a:xfrm>
            <a:off x="223520" y="386080"/>
            <a:ext cx="373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ALBEF-Method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67EB00-6CE5-1349-DE20-016AD647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552744"/>
            <a:ext cx="7772400" cy="37525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745563-39E8-6A63-1676-3B2CCBFA0DEA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Align before Fuse: Vision and Language Representation Learning with Momentum Distillation [NeurIPS2021]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E1F75-70EE-1CC8-3ACB-52405E6DE7E1}"/>
              </a:ext>
            </a:extLst>
          </p:cNvPr>
          <p:cNvSpPr txBox="1"/>
          <p:nvPr/>
        </p:nvSpPr>
        <p:spPr>
          <a:xfrm>
            <a:off x="8514080" y="2011680"/>
            <a:ext cx="302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12 layers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-B/16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Text Encoder: 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first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Multimodal encoder: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last 6 layers of BERT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479DE5-5F3D-DA1D-3954-E9194E55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920" y="5044905"/>
            <a:ext cx="3390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5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E89F3FA-92FD-5754-66C6-20B23C6467A0}"/>
              </a:ext>
            </a:extLst>
          </p:cNvPr>
          <p:cNvSpPr txBox="1"/>
          <p:nvPr/>
        </p:nvSpPr>
        <p:spPr>
          <a:xfrm>
            <a:off x="180757" y="327376"/>
            <a:ext cx="507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ITC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(Image-Text Contrastive)</a:t>
            </a:r>
            <a:r>
              <a:rPr kumimoji="1"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kumimoji="1"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6BB915-B4DA-A3C8-F87A-32C928B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7" y="2058187"/>
            <a:ext cx="3781643" cy="26829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A20ACD-2E79-2F66-DD15-0595308D6746}"/>
              </a:ext>
            </a:extLst>
          </p:cNvPr>
          <p:cNvSpPr txBox="1"/>
          <p:nvPr/>
        </p:nvSpPr>
        <p:spPr>
          <a:xfrm>
            <a:off x="0" y="6471920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Learning Transferable Visual Models From Natural Language Supervision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42A860-694C-1368-3456-03B88568D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35" y="2537975"/>
            <a:ext cx="8106334" cy="23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818</Words>
  <Application>Microsoft Macintosh PowerPoint</Application>
  <PresentationFormat>宽屏</PresentationFormat>
  <Paragraphs>144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Ziqing Wang</dc:creator>
  <cp:lastModifiedBy>Ziqing Wang</cp:lastModifiedBy>
  <cp:revision>4</cp:revision>
  <dcterms:created xsi:type="dcterms:W3CDTF">2024-07-26T04:45:13Z</dcterms:created>
  <dcterms:modified xsi:type="dcterms:W3CDTF">2024-08-10T15:49:39Z</dcterms:modified>
</cp:coreProperties>
</file>